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62" r:id="rId9"/>
    <p:sldId id="274" r:id="rId10"/>
    <p:sldId id="276" r:id="rId11"/>
    <p:sldId id="277" r:id="rId12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nn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78" autoAdjust="0"/>
    <p:restoredTop sz="94839" autoAdjust="0"/>
  </p:normalViewPr>
  <p:slideViewPr>
    <p:cSldViewPr>
      <p:cViewPr varScale="1">
        <p:scale>
          <a:sx n="76" d="100"/>
          <a:sy n="76" d="100"/>
        </p:scale>
        <p:origin x="30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174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A166F-AD4E-4C37-9803-F1CE8EC71BAC}" type="datetimeFigureOut">
              <a:rPr lang="hu-HU" smtClean="0"/>
              <a:t>2018.05.14.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CA3EC-6C1D-46D8-926A-ED65963F87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6951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E2240-58AF-45A1-985F-905010DEDC72}" type="datetimeFigureOut">
              <a:rPr lang="hu-HU" smtClean="0"/>
              <a:t>2018.05.14.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17678-3C1C-4F9D-A3FE-398BB046CF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4688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17678-3C1C-4F9D-A3FE-398BB046CF35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0152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17678-3C1C-4F9D-A3FE-398BB046CF35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3404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rékszögű háromszög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zabadkézi sokszög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Szabadkézi sokszög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Szabadkézi sokszög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Egyenes összekötő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F4919B-4047-4DB1-8B39-23A42AEBA556}" type="datetimeFigureOut">
              <a:rPr lang="hu-HU" smtClean="0"/>
              <a:t>2018.05.14.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2018.05.14.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2018.05.14.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2018.05.14.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2018.05.14.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7" name="Sávnyí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Sávnyí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2018.05.14.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2018.05.14.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2018.05.14.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2018.05.14.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DF4919B-4047-4DB1-8B39-23A42AEBA556}" type="datetimeFigureOut">
              <a:rPr lang="hu-HU" smtClean="0"/>
              <a:t>2018.05.14.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F4919B-4047-4DB1-8B39-23A42AEBA556}" type="datetimeFigureOut">
              <a:rPr lang="hu-HU" smtClean="0"/>
              <a:t>2018.05.14.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zabadkézi sokszög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erékszögű háromszög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ávnyí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Sávnyí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zabadkézi sokszög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zabadkézi sokszög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erékszögű háromszög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DF4919B-4047-4DB1-8B39-23A42AEBA556}" type="datetimeFigureOut">
              <a:rPr lang="hu-HU" smtClean="0"/>
              <a:t>2018.05.14.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hyperlink" Target="mailto:acdc@vgyke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23216" y="348226"/>
            <a:ext cx="7776864" cy="2041224"/>
          </a:xfr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hu-HU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AC/DC Találd meg a helyed!</a:t>
            </a:r>
            <a:br>
              <a:rPr lang="hu-HU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Előadó: Fodor Ágnes, </a:t>
            </a:r>
            <a:br>
              <a:rPr lang="hu-H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VGYKE elnöke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23216" y="2564904"/>
            <a:ext cx="7556376" cy="2501119"/>
          </a:xfrm>
        </p:spPr>
        <p:txBody>
          <a:bodyPr>
            <a:noAutofit/>
          </a:bodyPr>
          <a:lstStyle/>
          <a:p>
            <a:pPr algn="l"/>
            <a:r>
              <a:rPr lang="hu-HU" sz="2800" i="1" dirty="0"/>
              <a:t>Az „AC/DC Találd meg a helyed!” elnevezésű projekt a Fogyatékos Személyek Esélyegyenlőségéért Közhasznú Nonprofit Kft. és az Emberi Erőforrások Minisztériuma támogatásával valósul meg.</a:t>
            </a:r>
          </a:p>
        </p:txBody>
      </p:sp>
      <p:pic>
        <p:nvPicPr>
          <p:cNvPr id="8" name="Kép 7" descr="A képen clipart látható&#10;&#10;A leírás nagyon megbízható">
            <a:extLst>
              <a:ext uri="{FF2B5EF4-FFF2-40B4-BE49-F238E27FC236}">
                <a16:creationId xmlns:a16="http://schemas.microsoft.com/office/drawing/2014/main" id="{9EB66187-813B-486A-8A01-DFA25D42EE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241477"/>
            <a:ext cx="1296144" cy="1123324"/>
          </a:xfrm>
          <a:prstGeom prst="rect">
            <a:avLst/>
          </a:prstGeom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id="{B9A2514C-EEE4-44B8-A760-328AB707E5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5356688"/>
            <a:ext cx="1474633" cy="1008112"/>
          </a:xfrm>
          <a:prstGeom prst="rect">
            <a:avLst/>
          </a:prstGeom>
        </p:spPr>
      </p:pic>
      <p:pic>
        <p:nvPicPr>
          <p:cNvPr id="12" name="Kép 11">
            <a:extLst>
              <a:ext uri="{FF2B5EF4-FFF2-40B4-BE49-F238E27FC236}">
                <a16:creationId xmlns:a16="http://schemas.microsoft.com/office/drawing/2014/main" id="{101D10C0-2E37-45C8-B6CD-E4E8C25A31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2817" y="5329055"/>
            <a:ext cx="1037415" cy="1037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155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90871" y="1484784"/>
            <a:ext cx="8157592" cy="4824536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E-mail címünk:</a:t>
            </a:r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acdc@vgyke.com</a:t>
            </a:r>
            <a:endParaRPr lang="hu-H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hu-HU" sz="2800" i="1" dirty="0">
                <a:latin typeface="Arial" panose="020B0604020202020204" pitchFamily="34" charset="0"/>
                <a:cs typeface="Arial" panose="020B0604020202020204" pitchFamily="34" charset="0"/>
              </a:rPr>
              <a:t>Programkoordinátoraink telefonszáma:</a:t>
            </a:r>
          </a:p>
          <a:p>
            <a:endParaRPr lang="hu-H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hu-H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3192" lvl="1" indent="0">
              <a:buNone/>
            </a:pPr>
            <a:r>
              <a:rPr lang="hu-HU" sz="2800" i="1" dirty="0">
                <a:latin typeface="Arial" panose="020B0604020202020204" pitchFamily="34" charset="0"/>
                <a:cs typeface="Arial" panose="020B0604020202020204" pitchFamily="34" charset="0"/>
              </a:rPr>
              <a:t>Pál Szilvia: +36-30/499-0388</a:t>
            </a:r>
          </a:p>
          <a:p>
            <a:pPr lvl="1"/>
            <a:r>
              <a:rPr lang="hu-HU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Pazdera</a:t>
            </a:r>
            <a:r>
              <a:rPr lang="hu-HU" sz="2800" i="1" dirty="0">
                <a:latin typeface="Arial" panose="020B0604020202020204" pitchFamily="34" charset="0"/>
                <a:cs typeface="Arial" panose="020B0604020202020204" pitchFamily="34" charset="0"/>
              </a:rPr>
              <a:t> Szilvia: +36-30/186-6328</a:t>
            </a:r>
          </a:p>
          <a:p>
            <a:pPr marL="393192" lvl="1" indent="0">
              <a:buNone/>
            </a:pPr>
            <a:r>
              <a:rPr lang="hu-HU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Gy</a:t>
            </a:r>
            <a:r>
              <a:rPr lang="hu-HU" sz="2800" i="1" dirty="0">
                <a:latin typeface="Arial" panose="020B0604020202020204" pitchFamily="34" charset="0"/>
                <a:cs typeface="Arial" panose="020B0604020202020204" pitchFamily="34" charset="0"/>
              </a:rPr>
              <a:t>. Dobos Mariann: +36-70/984 -8593</a:t>
            </a:r>
          </a:p>
          <a:p>
            <a:pPr lvl="1"/>
            <a:endParaRPr lang="hu-H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hu-HU" sz="28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hu-HU" sz="2800" dirty="0">
              <a:solidFill>
                <a:schemeClr val="bg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182040"/>
            <a:ext cx="8157592" cy="1287016"/>
          </a:xfrm>
        </p:spPr>
        <p:txBody>
          <a:bodyPr>
            <a:normAutofit/>
          </a:bodyPr>
          <a:lstStyle/>
          <a:p>
            <a:pPr algn="ctr"/>
            <a:r>
              <a:rPr lang="hu-H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hu-H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ívj minket, és írjál nekünk!</a:t>
            </a:r>
            <a:endParaRPr lang="hu-HU" sz="3600" b="1" dirty="0">
              <a:solidFill>
                <a:schemeClr val="tx1"/>
              </a:solidFill>
            </a:endParaRP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1D51D2FF-4EF1-4B17-B19E-10BACF91D4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589" y="2420888"/>
            <a:ext cx="3610156" cy="240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621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00392" cy="1425822"/>
          </a:xfr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hu-H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hu-HU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öszönöm a figyelmet!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2025460"/>
            <a:ext cx="7628384" cy="2964605"/>
          </a:xfrm>
        </p:spPr>
        <p:txBody>
          <a:bodyPr>
            <a:noAutofit/>
          </a:bodyPr>
          <a:lstStyle/>
          <a:p>
            <a:pPr algn="ctr"/>
            <a:r>
              <a:rPr lang="hu-HU" sz="2800" i="1" dirty="0"/>
              <a:t>Az „AC/DC Találd meg a helyed!” elnevezésű projekt a </a:t>
            </a:r>
          </a:p>
          <a:p>
            <a:pPr algn="ctr"/>
            <a:r>
              <a:rPr lang="hu-HU" sz="2800" i="1" dirty="0"/>
              <a:t>Fogyatékos Személyek Esélyegyenlőségéért Közhasznú Nonprofit Kft. és az </a:t>
            </a:r>
          </a:p>
          <a:p>
            <a:pPr algn="ctr"/>
            <a:r>
              <a:rPr lang="hu-HU" sz="2800" i="1" dirty="0"/>
              <a:t>Emberi Erőforrások Minisztériuma támogatásával valósul meg.</a:t>
            </a:r>
          </a:p>
        </p:txBody>
      </p:sp>
      <p:pic>
        <p:nvPicPr>
          <p:cNvPr id="8" name="Kép 7" descr="A képen clipart látható&#10;&#10;A leírás nagyon megbízható">
            <a:extLst>
              <a:ext uri="{FF2B5EF4-FFF2-40B4-BE49-F238E27FC236}">
                <a16:creationId xmlns:a16="http://schemas.microsoft.com/office/drawing/2014/main" id="{9EB66187-813B-486A-8A01-DFA25D42EE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241477"/>
            <a:ext cx="1296144" cy="1123324"/>
          </a:xfrm>
          <a:prstGeom prst="rect">
            <a:avLst/>
          </a:prstGeom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id="{B9A2514C-EEE4-44B8-A760-328AB707E5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5356688"/>
            <a:ext cx="1474633" cy="1008112"/>
          </a:xfrm>
          <a:prstGeom prst="rect">
            <a:avLst/>
          </a:prstGeom>
        </p:spPr>
      </p:pic>
      <p:pic>
        <p:nvPicPr>
          <p:cNvPr id="12" name="Kép 11">
            <a:extLst>
              <a:ext uri="{FF2B5EF4-FFF2-40B4-BE49-F238E27FC236}">
                <a16:creationId xmlns:a16="http://schemas.microsoft.com/office/drawing/2014/main" id="{101D10C0-2E37-45C8-B6CD-E4E8C25A31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2817" y="5329055"/>
            <a:ext cx="1037415" cy="1037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140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82058" y="1052736"/>
            <a:ext cx="4822390" cy="5478807"/>
          </a:xfrm>
        </p:spPr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r>
              <a:rPr lang="hu-HU" sz="12000" i="1" u="sng" dirty="0">
                <a:latin typeface="Arial" panose="020B0604020202020204" pitchFamily="34" charset="0"/>
                <a:cs typeface="Arial" panose="020B0604020202020204" pitchFamily="34" charset="0"/>
              </a:rPr>
              <a:t>A ZENÉBEN</a:t>
            </a:r>
          </a:p>
          <a:p>
            <a:endParaRPr lang="hu-H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hu-HU" sz="11200" dirty="0">
                <a:latin typeface="Arial" panose="020B0604020202020204" pitchFamily="34" charset="0"/>
                <a:cs typeface="Arial" panose="020B0604020202020204" pitchFamily="34" charset="0"/>
              </a:rPr>
              <a:t>Ausztrál </a:t>
            </a:r>
            <a:r>
              <a:rPr lang="hu-HU" sz="11200" dirty="0" err="1">
                <a:latin typeface="Arial" panose="020B0604020202020204" pitchFamily="34" charset="0"/>
                <a:cs typeface="Arial" panose="020B0604020202020204" pitchFamily="34" charset="0"/>
              </a:rPr>
              <a:t>hard</a:t>
            </a:r>
            <a:r>
              <a:rPr lang="hu-HU" sz="11200" dirty="0">
                <a:latin typeface="Arial" panose="020B0604020202020204" pitchFamily="34" charset="0"/>
                <a:cs typeface="Arial" panose="020B0604020202020204" pitchFamily="34" charset="0"/>
              </a:rPr>
              <a:t>-rock zenekar</a:t>
            </a:r>
          </a:p>
          <a:p>
            <a:pPr marL="109728" indent="0">
              <a:buNone/>
            </a:pPr>
            <a:endParaRPr lang="hu-HU" sz="1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hu-HU" sz="12000" i="1" u="sng" dirty="0">
                <a:latin typeface="Arial" panose="020B0604020202020204" pitchFamily="34" charset="0"/>
                <a:cs typeface="Arial" panose="020B0604020202020204" pitchFamily="34" charset="0"/>
              </a:rPr>
              <a:t>A MUNKAERŐPIACON</a:t>
            </a:r>
          </a:p>
          <a:p>
            <a:endParaRPr lang="hu-H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hu-HU" sz="11200" dirty="0">
                <a:latin typeface="Arial" panose="020B0604020202020204" pitchFamily="34" charset="0"/>
                <a:cs typeface="Arial" panose="020B0604020202020204" pitchFamily="34" charset="0"/>
              </a:rPr>
              <a:t>AC= </a:t>
            </a:r>
            <a:r>
              <a:rPr lang="hu-HU" sz="11200" dirty="0" err="1">
                <a:latin typeface="Arial" panose="020B0604020202020204" pitchFamily="34" charset="0"/>
                <a:cs typeface="Arial" panose="020B0604020202020204" pitchFamily="34" charset="0"/>
              </a:rPr>
              <a:t>Assasment</a:t>
            </a:r>
            <a:r>
              <a:rPr lang="hu-HU" sz="11200" dirty="0">
                <a:latin typeface="Arial" panose="020B0604020202020204" pitchFamily="34" charset="0"/>
                <a:cs typeface="Arial" panose="020B0604020202020204" pitchFamily="34" charset="0"/>
              </a:rPr>
              <a:t> Center, </a:t>
            </a:r>
          </a:p>
          <a:p>
            <a:pPr marL="109728" indent="0">
              <a:buNone/>
            </a:pPr>
            <a:r>
              <a:rPr lang="hu-HU" sz="11200" dirty="0">
                <a:latin typeface="Arial" panose="020B0604020202020204" pitchFamily="34" charset="0"/>
                <a:cs typeface="Arial" panose="020B0604020202020204" pitchFamily="34" charset="0"/>
              </a:rPr>
              <a:t>	Értékelő központ</a:t>
            </a:r>
          </a:p>
          <a:p>
            <a:pPr marL="109728" indent="0">
              <a:buNone/>
            </a:pPr>
            <a:endParaRPr lang="hu-HU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hu-HU" sz="9600" i="1" dirty="0">
                <a:latin typeface="Arial" panose="020B0604020202020204" pitchFamily="34" charset="0"/>
                <a:cs typeface="Arial" panose="020B0604020202020204" pitchFamily="34" charset="0"/>
              </a:rPr>
              <a:t>Az állásinterjú egyfajta állomása és módja</a:t>
            </a:r>
          </a:p>
          <a:p>
            <a:pPr marL="0" indent="0">
              <a:buNone/>
            </a:pPr>
            <a:endParaRPr lang="hu-HU" sz="51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hu-HU" sz="11200" dirty="0">
                <a:latin typeface="Arial" panose="020B0604020202020204" pitchFamily="34" charset="0"/>
                <a:cs typeface="Arial" panose="020B0604020202020204" pitchFamily="34" charset="0"/>
              </a:rPr>
              <a:t>DC= </a:t>
            </a:r>
            <a:r>
              <a:rPr lang="hu-HU" sz="11200" dirty="0" err="1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hu-HU" sz="11200" dirty="0">
                <a:latin typeface="Arial" panose="020B0604020202020204" pitchFamily="34" charset="0"/>
                <a:cs typeface="Arial" panose="020B0604020202020204" pitchFamily="34" charset="0"/>
              </a:rPr>
              <a:t> Center, </a:t>
            </a:r>
          </a:p>
          <a:p>
            <a:pPr marL="109728" indent="0">
              <a:buNone/>
            </a:pPr>
            <a:r>
              <a:rPr lang="hu-HU" sz="7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u-HU" sz="11200" dirty="0">
                <a:latin typeface="Arial" panose="020B0604020202020204" pitchFamily="34" charset="0"/>
                <a:cs typeface="Arial" panose="020B0604020202020204" pitchFamily="34" charset="0"/>
              </a:rPr>
              <a:t>Fejlesztő központ</a:t>
            </a:r>
            <a:endParaRPr lang="hu-HU" sz="7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hu-HU" sz="9600" i="1" dirty="0">
                <a:latin typeface="Arial" panose="020B0604020202020204" pitchFamily="34" charset="0"/>
                <a:cs typeface="Arial" panose="020B0604020202020204" pitchFamily="34" charset="0"/>
              </a:rPr>
              <a:t>Jelöltek vizsgálata a szervezeten belül speciális helyzetben</a:t>
            </a:r>
          </a:p>
          <a:p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136904" cy="1152128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AC/DC</a:t>
            </a:r>
          </a:p>
        </p:txBody>
      </p:sp>
      <p:pic>
        <p:nvPicPr>
          <p:cNvPr id="5" name="Kép 4" descr="A képen fal, beltéri látható&#10;&#10;A leírás teljesen megbízható">
            <a:extLst>
              <a:ext uri="{FF2B5EF4-FFF2-40B4-BE49-F238E27FC236}">
                <a16:creationId xmlns:a16="http://schemas.microsoft.com/office/drawing/2014/main" id="{9F48686C-309B-4C1A-A175-EA3361B6B5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433" y="1052736"/>
            <a:ext cx="1904165" cy="2406389"/>
          </a:xfrm>
          <a:prstGeom prst="rect">
            <a:avLst/>
          </a:prstGeom>
        </p:spPr>
      </p:pic>
      <p:pic>
        <p:nvPicPr>
          <p:cNvPr id="6" name="Picture 2" descr="Milyen kerdeseket tegyunk fel az allasinterjun">
            <a:extLst>
              <a:ext uri="{FF2B5EF4-FFF2-40B4-BE49-F238E27FC236}">
                <a16:creationId xmlns:a16="http://schemas.microsoft.com/office/drawing/2014/main" id="{656D302D-A9BE-4046-908C-465660CE8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24" y="4125154"/>
            <a:ext cx="3609584" cy="2406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592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5"/>
            <a:ext cx="8363272" cy="4752527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Fejlesztő program </a:t>
            </a:r>
          </a:p>
          <a:p>
            <a:r>
              <a:rPr lang="hu-HU" sz="3600" i="1" dirty="0">
                <a:latin typeface="Arial" panose="020B0604020202020204" pitchFamily="34" charset="0"/>
                <a:cs typeface="Arial" panose="020B0604020202020204" pitchFamily="34" charset="0"/>
              </a:rPr>
              <a:t>diplomás látássérülteknek vagy</a:t>
            </a:r>
          </a:p>
          <a:p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diplomaszerzés előtt állóknak.</a:t>
            </a:r>
          </a:p>
          <a:p>
            <a:pPr marL="109728" indent="0">
              <a:buNone/>
            </a:pPr>
            <a:r>
              <a:rPr lang="hu-HU" sz="3600" i="1" dirty="0">
                <a:latin typeface="Arial" panose="020B0604020202020204" pitchFamily="34" charset="0"/>
                <a:cs typeface="Arial" panose="020B0604020202020204" pitchFamily="34" charset="0"/>
              </a:rPr>
              <a:t>Azoknak, </a:t>
            </a:r>
          </a:p>
          <a:p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akik látássérültként is sikeresek szeretnének lenni,</a:t>
            </a:r>
          </a:p>
          <a:p>
            <a:r>
              <a:rPr lang="hu-HU" sz="3600" i="1" dirty="0">
                <a:latin typeface="Arial" panose="020B0604020202020204" pitchFamily="34" charset="0"/>
                <a:cs typeface="Arial" panose="020B0604020202020204" pitchFamily="34" charset="0"/>
              </a:rPr>
              <a:t>akik készek tenni saját fejlődésükért,</a:t>
            </a:r>
          </a:p>
          <a:p>
            <a: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  <a:t>akik helyt szeretnének állni az integrált munkaerőpiacon.  </a:t>
            </a:r>
          </a:p>
          <a:p>
            <a:pPr marL="109728" indent="0">
              <a:buNone/>
            </a:pPr>
            <a:r>
              <a:rPr lang="hu-HU" sz="3600" i="1" dirty="0">
                <a:latin typeface="Arial" panose="020B0604020202020204" pitchFamily="34" charset="0"/>
                <a:cs typeface="Arial" panose="020B0604020202020204" pitchFamily="34" charset="0"/>
              </a:rPr>
              <a:t>CÉL - VERSENYBEN MARADNI MÁSOKKAL</a:t>
            </a:r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1431" y="260648"/>
            <a:ext cx="6288801" cy="1143000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is az AC/DC program?</a:t>
            </a:r>
          </a:p>
        </p:txBody>
      </p:sp>
      <p:pic>
        <p:nvPicPr>
          <p:cNvPr id="5" name="Kép 4" descr="A képen személy, fal, beltéri, tartás látható&#10;&#10;A leírás teljesen megbízható">
            <a:extLst>
              <a:ext uri="{FF2B5EF4-FFF2-40B4-BE49-F238E27FC236}">
                <a16:creationId xmlns:a16="http://schemas.microsoft.com/office/drawing/2014/main" id="{C1B3ACEA-844E-4A56-A8EF-416561057F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734372"/>
            <a:ext cx="2112337" cy="286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366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43808" y="1268760"/>
            <a:ext cx="5904656" cy="55892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2013 októberében indult az „AC/DC Találd meg a helyed”  a VGYKE újításaként, pilot programként, saját erőből.</a:t>
            </a:r>
          </a:p>
          <a:p>
            <a:pPr marL="0" indent="0">
              <a:buNone/>
            </a:pP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Pál Szilvia volt a projekt vezetője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hu-H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hu-HU" sz="2800" u="sng" dirty="0">
                <a:latin typeface="Arial" panose="020B0604020202020204" pitchFamily="34" charset="0"/>
                <a:cs typeface="Arial" panose="020B0604020202020204" pitchFamily="34" charset="0"/>
              </a:rPr>
              <a:t>Rendezvényei voltak:</a:t>
            </a:r>
          </a:p>
          <a:p>
            <a:pPr marL="0" indent="0">
              <a:buNone/>
            </a:pP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- Sikeres látássérültek klubja (négyszer)</a:t>
            </a:r>
          </a:p>
          <a:p>
            <a:pPr marL="0" indent="0">
              <a:buNone/>
            </a:pP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- Piknikreggeli – ennek keretében vettük fel a kapcsolatot nyílt munkaerőpiaci cégekkel.</a:t>
            </a:r>
          </a:p>
          <a:p>
            <a:pPr marL="0" indent="0">
              <a:buNone/>
            </a:pP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Nagy érdeklődés kísérte. </a:t>
            </a:r>
          </a:p>
          <a:p>
            <a:pPr marL="0" indent="0">
              <a:buNone/>
            </a:pP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7025952" cy="936104"/>
          </a:xfrm>
        </p:spPr>
        <p:txBody>
          <a:bodyPr>
            <a:normAutofit/>
          </a:bodyPr>
          <a:lstStyle/>
          <a:p>
            <a:r>
              <a:rPr lang="hu-H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előzményekről</a:t>
            </a:r>
          </a:p>
        </p:txBody>
      </p:sp>
      <p:pic>
        <p:nvPicPr>
          <p:cNvPr id="7" name="Kép 6" descr="A képen személy, fa, kültéri, fű látható&#10;&#10;A leírás teljesen megbízható">
            <a:extLst>
              <a:ext uri="{FF2B5EF4-FFF2-40B4-BE49-F238E27FC236}">
                <a16:creationId xmlns:a16="http://schemas.microsoft.com/office/drawing/2014/main" id="{7874782F-2D54-4D68-827C-ED6FADBD4B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50" y="1412776"/>
            <a:ext cx="2749495" cy="3849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80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323528" y="1340768"/>
            <a:ext cx="5400600" cy="5184576"/>
          </a:xfrm>
        </p:spPr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r>
              <a:rPr lang="hu-HU" sz="11200" dirty="0">
                <a:latin typeface="Arial" panose="020B0604020202020204" pitchFamily="34" charset="0"/>
                <a:cs typeface="Arial" panose="020B0604020202020204" pitchFamily="34" charset="0"/>
              </a:rPr>
              <a:t>A látássérült hallgatók felkutatása   </a:t>
            </a:r>
          </a:p>
          <a:p>
            <a:pPr marL="109728" indent="0">
              <a:buNone/>
            </a:pPr>
            <a:r>
              <a:rPr lang="hu-HU" sz="11200" dirty="0">
                <a:latin typeface="Arial" panose="020B0604020202020204" pitchFamily="34" charset="0"/>
                <a:cs typeface="Arial" panose="020B0604020202020204" pitchFamily="34" charset="0"/>
              </a:rPr>
              <a:t>érdekében fogyatékosügyi koordinátorokkal építettünk ki kapcsolatot.</a:t>
            </a:r>
          </a:p>
          <a:p>
            <a:pPr marL="109728" indent="0">
              <a:buNone/>
            </a:pPr>
            <a:endParaRPr lang="hu-HU" sz="5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hu-HU" sz="11200" dirty="0">
                <a:latin typeface="Arial" panose="020B0604020202020204" pitchFamily="34" charset="0"/>
                <a:cs typeface="Arial" panose="020B0604020202020204" pitchFamily="34" charset="0"/>
              </a:rPr>
              <a:t>Sokirányú fejlesztést hirdettünk meg a </a:t>
            </a:r>
          </a:p>
          <a:p>
            <a:pPr marL="109728" indent="0">
              <a:buNone/>
            </a:pPr>
            <a:r>
              <a:rPr lang="hu-HU" sz="11200" dirty="0">
                <a:latin typeface="Arial" panose="020B0604020202020204" pitchFamily="34" charset="0"/>
                <a:cs typeface="Arial" panose="020B0604020202020204" pitchFamily="34" charset="0"/>
              </a:rPr>
              <a:t>látássérült hallgatók számára.</a:t>
            </a:r>
          </a:p>
          <a:p>
            <a:pPr marL="109728" indent="0">
              <a:buNone/>
            </a:pPr>
            <a:endParaRPr lang="hu-HU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hu-HU" sz="11200" dirty="0">
                <a:latin typeface="Arial" panose="020B0604020202020204" pitchFamily="34" charset="0"/>
                <a:cs typeface="Arial" panose="020B0604020202020204" pitchFamily="34" charset="0"/>
              </a:rPr>
              <a:t>Ezek voltak a legnépszerűbb modulok: </a:t>
            </a:r>
            <a:r>
              <a:rPr lang="hu-HU" sz="11200" dirty="0" err="1">
                <a:latin typeface="Arial" panose="020B0604020202020204" pitchFamily="34" charset="0"/>
                <a:cs typeface="Arial" panose="020B0604020202020204" pitchFamily="34" charset="0"/>
              </a:rPr>
              <a:t>choaching</a:t>
            </a:r>
            <a:r>
              <a:rPr lang="hu-HU" sz="11200" dirty="0">
                <a:latin typeface="Arial" panose="020B0604020202020204" pitchFamily="34" charset="0"/>
                <a:cs typeface="Arial" panose="020B0604020202020204" pitchFamily="34" charset="0"/>
              </a:rPr>
              <a:t>, egyéni pszichológiai konzultáció, informatikai képzés, angol nyelvtanulás.</a:t>
            </a:r>
          </a:p>
          <a:p>
            <a:pPr marL="109728" indent="0">
              <a:buNone/>
            </a:pP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400" i="1" dirty="0"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400" dirty="0"/>
          </a:p>
          <a:p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-1172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munka menetéről</a:t>
            </a:r>
          </a:p>
        </p:txBody>
      </p:sp>
      <p:pic>
        <p:nvPicPr>
          <p:cNvPr id="5" name="Kép 4" descr="A képen személy, beltéri, fal, nő látható&#10;&#10;A leírás teljesen megbízható">
            <a:extLst>
              <a:ext uri="{FF2B5EF4-FFF2-40B4-BE49-F238E27FC236}">
                <a16:creationId xmlns:a16="http://schemas.microsoft.com/office/drawing/2014/main" id="{936649CE-CFB2-4E24-AC75-0386AAFB65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916832"/>
            <a:ext cx="2567944" cy="3907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41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Örömmel tájékoztatunk mindenkit, hogy az „AC/DC Találd meg a helyed!” </a:t>
            </a:r>
          </a:p>
          <a:p>
            <a:pPr marL="109728" indent="0">
              <a:buNone/>
            </a:pP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program ez év áprilisától</a:t>
            </a:r>
          </a:p>
          <a:p>
            <a:pPr marL="109728" indent="0">
              <a:buNone/>
            </a:pP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folytatódik, </a:t>
            </a:r>
          </a:p>
          <a:p>
            <a:pPr marL="109728" indent="0">
              <a:buNone/>
            </a:pP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mivel támogatást </a:t>
            </a:r>
          </a:p>
          <a:p>
            <a:pPr marL="109728" indent="0">
              <a:buNone/>
            </a:pP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nyertünk az </a:t>
            </a:r>
            <a:r>
              <a:rPr lang="hu-HU" sz="2800" i="1" dirty="0">
                <a:latin typeface="Arial" panose="020B0604020202020204" pitchFamily="34" charset="0"/>
                <a:cs typeface="Arial" panose="020B0604020202020204" pitchFamily="34" charset="0"/>
              </a:rPr>
              <a:t>FSZK </a:t>
            </a:r>
          </a:p>
          <a:p>
            <a:pPr marL="109728" indent="0">
              <a:buNone/>
            </a:pPr>
            <a:r>
              <a:rPr lang="hu-HU" sz="2800" i="1" dirty="0">
                <a:latin typeface="Arial" panose="020B0604020202020204" pitchFamily="34" charset="0"/>
                <a:cs typeface="Arial" panose="020B0604020202020204" pitchFamily="34" charset="0"/>
              </a:rPr>
              <a:t>„FOGLALKOZTATÁS 2018”	</a:t>
            </a:r>
          </a:p>
          <a:p>
            <a:pPr marL="109728" indent="0">
              <a:buNone/>
            </a:pPr>
            <a:r>
              <a:rPr lang="hu-HU" sz="2800" i="1" dirty="0">
                <a:latin typeface="Arial" panose="020B0604020202020204" pitchFamily="34" charset="0"/>
                <a:cs typeface="Arial" panose="020B0604020202020204" pitchFamily="34" charset="0"/>
              </a:rPr>
              <a:t>elnevezésű pályázatán</a:t>
            </a:r>
            <a:r>
              <a:rPr lang="hu-HU" sz="31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hu-HU" sz="3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endParaRPr lang="hu-H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Megújulva folytatódik </a:t>
            </a:r>
            <a:endParaRPr lang="hu-HU" sz="3400" b="1" dirty="0">
              <a:solidFill>
                <a:schemeClr val="tx1"/>
              </a:solidFill>
            </a:endParaRPr>
          </a:p>
        </p:txBody>
      </p:sp>
      <p:pic>
        <p:nvPicPr>
          <p:cNvPr id="6" name="Picture 6" descr="D:\ÚJ DOLGOK 2014\Képek\VGYKE\Sazkdolgozat és ppt\Learning_WordCloud.jpg">
            <a:extLst>
              <a:ext uri="{FF2B5EF4-FFF2-40B4-BE49-F238E27FC236}">
                <a16:creationId xmlns:a16="http://schemas.microsoft.com/office/drawing/2014/main" id="{86D5E841-E695-4DCE-8CCC-8D5D169E8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822" y="2340345"/>
            <a:ext cx="3432978" cy="38144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335559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268760"/>
            <a:ext cx="8291264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u-H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800" i="1" dirty="0">
                <a:latin typeface="Arial" panose="020B0604020202020204" pitchFamily="34" charset="0"/>
                <a:cs typeface="Arial" panose="020B0604020202020204" pitchFamily="34" charset="0"/>
              </a:rPr>
              <a:t>Programunk középpontjában a </a:t>
            </a:r>
            <a:r>
              <a:rPr lang="hu-HU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bevonódás</a:t>
            </a:r>
            <a:r>
              <a:rPr lang="hu-HU" sz="2800" i="1" dirty="0">
                <a:latin typeface="Arial" panose="020B0604020202020204" pitchFamily="34" charset="0"/>
                <a:cs typeface="Arial" panose="020B0604020202020204" pitchFamily="34" charset="0"/>
              </a:rPr>
              <a:t>, a</a:t>
            </a:r>
          </a:p>
          <a:p>
            <a:pPr marL="0" indent="0">
              <a:buNone/>
            </a:pPr>
            <a:r>
              <a:rPr lang="hu-HU" sz="2800" i="1" dirty="0">
                <a:latin typeface="Arial" panose="020B0604020202020204" pitchFamily="34" charset="0"/>
                <a:cs typeface="Arial" panose="020B0604020202020204" pitchFamily="34" charset="0"/>
              </a:rPr>
              <a:t> motiváció, a céltudatosság és az elköteleződés áll.</a:t>
            </a:r>
          </a:p>
          <a:p>
            <a:pPr marL="0" indent="0">
              <a:buNone/>
            </a:pPr>
            <a:r>
              <a:rPr lang="hu-HU" sz="2800" i="1" dirty="0">
                <a:latin typeface="Arial" panose="020B0604020202020204" pitchFamily="34" charset="0"/>
                <a:cs typeface="Arial" panose="020B0604020202020204" pitchFamily="34" charset="0"/>
              </a:rPr>
              <a:t>Hitelesen és gyakorlati módon kívánjuk közvetíteni az információkat. </a:t>
            </a:r>
          </a:p>
          <a:p>
            <a:pPr marL="0" indent="0">
              <a:buNone/>
            </a:pPr>
            <a:r>
              <a:rPr lang="hu-HU" sz="2800" i="1" dirty="0">
                <a:latin typeface="Arial" panose="020B0604020202020204" pitchFamily="34" charset="0"/>
                <a:cs typeface="Arial" panose="020B0604020202020204" pitchFamily="34" charset="0"/>
              </a:rPr>
              <a:t>	Képet kívánunk nyújtani a munkaerőpiacon 	szükséges tudásokról és kompetenciákról.</a:t>
            </a:r>
          </a:p>
          <a:p>
            <a:pPr marL="0" indent="0">
              <a:buNone/>
            </a:pPr>
            <a:endParaRPr lang="hu-H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74639"/>
            <a:ext cx="8291264" cy="850106"/>
          </a:xfrm>
        </p:spPr>
        <p:txBody>
          <a:bodyPr>
            <a:normAutofit/>
          </a:bodyPr>
          <a:lstStyle/>
          <a:p>
            <a:pPr algn="ctr"/>
            <a:r>
              <a:rPr lang="hu-H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szeretnénk elérni?</a:t>
            </a:r>
            <a:endParaRPr lang="hu-HU" sz="3600" b="1" dirty="0">
              <a:solidFill>
                <a:schemeClr val="tx1"/>
              </a:solidFill>
            </a:endParaRPr>
          </a:p>
        </p:txBody>
      </p:sp>
      <p:pic>
        <p:nvPicPr>
          <p:cNvPr id="4099" name="Picture 3" descr="D:\ÚJ DOLGOK 2014\Képek\VGYKE\Sazkdolgozat és ppt\ezetősáv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284" y="1124745"/>
            <a:ext cx="3137768" cy="23533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289727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4" cy="489654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Leendő ügyfeleinkkel  közösen kívánjuk feltárni képességeiket és kompetenciáikat.</a:t>
            </a:r>
          </a:p>
          <a:p>
            <a:pPr marL="109728" indent="0">
              <a:buNone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Szeretnénk felismertetni velük, hogy nem a hiányosságaikra kellene fókuszálniuk, hanem meglévő kompetenciáik és erősségeik fejlesztésére.</a:t>
            </a:r>
          </a:p>
          <a:p>
            <a:pPr marL="109728" indent="0">
              <a:buNone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hu-H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Kölcsönösség</a:t>
            </a:r>
          </a:p>
          <a:p>
            <a:pPr marL="109728" indent="0">
              <a:buNone/>
            </a:pP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A munkáltatókat is képbe kívánjuk hozni a látássérült fiatalok kvalitásairól.</a:t>
            </a:r>
          </a:p>
          <a:p>
            <a:pPr marL="109728" indent="0">
              <a:buNone/>
            </a:pP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Ehhez felkeressük cégek vezetőit, HR-</a:t>
            </a:r>
            <a:r>
              <a:rPr lang="hu-HU" sz="2800" dirty="0" err="1">
                <a:latin typeface="Arial" panose="020B0604020202020204" pitchFamily="34" charset="0"/>
                <a:cs typeface="Arial" panose="020B0604020202020204" pitchFamily="34" charset="0"/>
              </a:rPr>
              <a:t>eseit</a:t>
            </a: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9728" indent="0">
              <a:buNone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További törekvéseink</a:t>
            </a:r>
            <a:endParaRPr lang="hu-H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018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90871" y="1484784"/>
            <a:ext cx="8157592" cy="4824536"/>
          </a:xfrm>
        </p:spPr>
        <p:txBody>
          <a:bodyPr>
            <a:noAutofit/>
          </a:bodyPr>
          <a:lstStyle/>
          <a:p>
            <a:pPr marL="393192" lvl="1" indent="0">
              <a:buNone/>
            </a:pPr>
            <a:r>
              <a:rPr lang="hu-HU" sz="2800" dirty="0" err="1">
                <a:latin typeface="Arial" panose="020B0604020202020204" pitchFamily="34" charset="0"/>
                <a:cs typeface="Arial" panose="020B0604020202020204" pitchFamily="34" charset="0"/>
              </a:rPr>
              <a:t>Stylist</a:t>
            </a:r>
            <a:endParaRPr lang="hu-H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hu-HU" sz="2800" i="1" dirty="0">
                <a:latin typeface="Arial" panose="020B0604020202020204" pitchFamily="34" charset="0"/>
                <a:cs typeface="Arial" panose="020B0604020202020204" pitchFamily="34" charset="0"/>
              </a:rPr>
              <a:t>Sikeres látássérülteket bemutató klubok</a:t>
            </a:r>
          </a:p>
          <a:p>
            <a:pPr marL="393192" lvl="1" indent="0">
              <a:buNone/>
            </a:pP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Motivációs nyári tábor</a:t>
            </a:r>
          </a:p>
          <a:p>
            <a:pPr marL="393192" lvl="1" indent="0">
              <a:buNone/>
            </a:pPr>
            <a:r>
              <a:rPr lang="hu-HU" sz="2800" i="1" dirty="0">
                <a:latin typeface="Arial" panose="020B0604020202020204" pitchFamily="34" charset="0"/>
                <a:cs typeface="Arial" panose="020B0604020202020204" pitchFamily="34" charset="0"/>
              </a:rPr>
              <a:t>	Munkakörök bemutatkozása munkáltatóknál, valós környezetben</a:t>
            </a:r>
          </a:p>
          <a:p>
            <a:pPr marL="393192" lvl="1" indent="0">
              <a:buNone/>
            </a:pPr>
            <a:r>
              <a:rPr lang="hu-HU" sz="2800" i="1" dirty="0">
                <a:latin typeface="Arial" panose="020B0604020202020204" pitchFamily="34" charset="0"/>
                <a:cs typeface="Arial" panose="020B0604020202020204" pitchFamily="34" charset="0"/>
              </a:rPr>
              <a:t>„Túloldalról tréning” –</a:t>
            </a:r>
            <a:r>
              <a:rPr lang="hu-HU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demo</a:t>
            </a:r>
            <a:r>
              <a:rPr lang="hu-HU" sz="2800" i="1" dirty="0">
                <a:latin typeface="Arial" panose="020B0604020202020204" pitchFamily="34" charset="0"/>
                <a:cs typeface="Arial" panose="020B0604020202020204" pitchFamily="34" charset="0"/>
              </a:rPr>
              <a:t> munkáltatóknak, érzékenyítés</a:t>
            </a:r>
          </a:p>
          <a:p>
            <a:pPr marL="393192" lvl="1" indent="0">
              <a:buNone/>
            </a:pP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	Promóciós kisfilmek készítése látássérültek sikeres munkavállalásának támogatása céljából</a:t>
            </a:r>
          </a:p>
          <a:p>
            <a:pPr marL="0" indent="0">
              <a:buNone/>
            </a:pPr>
            <a:endParaRPr lang="hu-H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hu-HU" sz="28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hu-HU" sz="2800" dirty="0">
              <a:solidFill>
                <a:schemeClr val="bg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182040"/>
            <a:ext cx="8157592" cy="1287016"/>
          </a:xfrm>
        </p:spPr>
        <p:txBody>
          <a:bodyPr>
            <a:normAutofit/>
          </a:bodyPr>
          <a:lstStyle/>
          <a:p>
            <a:pPr algn="ctr"/>
            <a:r>
              <a:rPr lang="hu-H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Néhány tervezett programunk</a:t>
            </a:r>
          </a:p>
        </p:txBody>
      </p:sp>
    </p:spTree>
    <p:extLst>
      <p:ext uri="{BB962C8B-B14F-4D97-AF65-F5344CB8AC3E}">
        <p14:creationId xmlns:p14="http://schemas.microsoft.com/office/powerpoint/2010/main" val="1643601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étatér">
  <a:themeElements>
    <a:clrScheme name="Egyéni 2. séma">
      <a:dk1>
        <a:sysClr val="windowText" lastClr="000000"/>
      </a:dk1>
      <a:lt1>
        <a:sysClr val="window" lastClr="FFFFFF"/>
      </a:lt1>
      <a:dk2>
        <a:srgbClr val="242852"/>
      </a:dk2>
      <a:lt2>
        <a:srgbClr val="297FD5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étatér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1689</TotalTime>
  <Words>371</Words>
  <Application>Microsoft Office PowerPoint</Application>
  <PresentationFormat>Diavetítés a képernyőre (4:3 oldalarány)</PresentationFormat>
  <Paragraphs>121</Paragraphs>
  <Slides>11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8" baseType="lpstr">
      <vt:lpstr>Arial</vt:lpstr>
      <vt:lpstr>Calibri</vt:lpstr>
      <vt:lpstr>Lucida Sans Unicode</vt:lpstr>
      <vt:lpstr>Verdana</vt:lpstr>
      <vt:lpstr>Wingdings 2</vt:lpstr>
      <vt:lpstr>Wingdings 3</vt:lpstr>
      <vt:lpstr>Sétatér</vt:lpstr>
      <vt:lpstr>AC/DC Találd meg a helyed! Előadó: Fodor Ágnes,  a VGYKE elnöke</vt:lpstr>
      <vt:lpstr>AC/DC</vt:lpstr>
      <vt:lpstr>Mi is az AC/DC program?</vt:lpstr>
      <vt:lpstr>Az előzményekről</vt:lpstr>
      <vt:lpstr>A munka menetéről</vt:lpstr>
      <vt:lpstr>Megújulva folytatódik </vt:lpstr>
      <vt:lpstr>Mit szeretnénk elérni?</vt:lpstr>
      <vt:lpstr>További törekvéseink</vt:lpstr>
      <vt:lpstr>Néhány tervezett programunk</vt:lpstr>
      <vt:lpstr>Hívj minket, és írjál nekünk!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szervezet és társadalmi hasznosság</dc:title>
  <dc:creator>Mariann</dc:creator>
  <cp:lastModifiedBy>Mariann Dobos</cp:lastModifiedBy>
  <cp:revision>182</cp:revision>
  <cp:lastPrinted>2015-02-10T11:58:22Z</cp:lastPrinted>
  <dcterms:created xsi:type="dcterms:W3CDTF">2015-02-07T21:17:27Z</dcterms:created>
  <dcterms:modified xsi:type="dcterms:W3CDTF">2018-05-14T12:14:44Z</dcterms:modified>
</cp:coreProperties>
</file>